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73" r:id="rId6"/>
    <p:sldId id="260" r:id="rId7"/>
    <p:sldId id="263" r:id="rId8"/>
    <p:sldId id="264" r:id="rId9"/>
    <p:sldId id="269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1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281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FA274-60C3-4705-8C5D-B50DA89F0C97}" type="datetimeFigureOut">
              <a:rPr lang="en-NZ" smtClean="0"/>
              <a:t>9/09/2026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DB7FA2-EC18-475C-A19B-5561126D3A2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388598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2688DB-23C4-488A-89B9-A3198A235338}" type="datetimeFigureOut">
              <a:rPr lang="en-NZ" smtClean="0"/>
              <a:t>9/09/2026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91BAC8-6BAB-46D8-9DCB-2C2858BBBA7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52165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Z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Z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2400" cap="none" spc="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B9A99-9E2B-4EB6-B1CF-BD0ECBFD293E}" type="datetime1">
              <a:rPr lang="en-NZ" smtClean="0"/>
              <a:t>9/09/2026</a:t>
            </a:fld>
            <a:endParaRPr lang="en-NZ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2502B-7315-422B-A277-5CC6E78D875B}" type="slidenum">
              <a:rPr lang="en-NZ" smtClean="0"/>
              <a:t>‹#›</a:t>
            </a:fld>
            <a:endParaRPr lang="en-NZ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59" r="6530" b="37716"/>
          <a:stretch/>
        </p:blipFill>
        <p:spPr>
          <a:xfrm>
            <a:off x="1097279" y="6406394"/>
            <a:ext cx="1064035" cy="43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400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60000"/>
            <a:ext cx="10058400" cy="900000"/>
          </a:xfrm>
        </p:spPr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404000"/>
            <a:ext cx="10058400" cy="482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56705-A792-4603-A9F8-FEF43A02CC9F}" type="datetime1">
              <a:rPr lang="en-NZ" smtClean="0"/>
              <a:t>9/09/2026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2502B-7315-422B-A277-5CC6E78D875B}" type="slidenum">
              <a:rPr lang="en-NZ" smtClean="0"/>
              <a:t>‹#›</a:t>
            </a:fld>
            <a:endParaRPr lang="en-NZ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193532" y="1332000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3654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2400" cap="none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A4A3B-865E-4390-8C30-66A9DAE0F971}" type="datetime1">
              <a:rPr lang="en-NZ" smtClean="0"/>
              <a:t>9/09/2026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2502B-7315-422B-A277-5CC6E78D875B}" type="slidenum">
              <a:rPr lang="en-NZ" smtClean="0"/>
              <a:t>‹#›</a:t>
            </a:fld>
            <a:endParaRPr lang="en-N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59" r="6530" b="37716"/>
          <a:stretch/>
        </p:blipFill>
        <p:spPr>
          <a:xfrm>
            <a:off x="1097279" y="6406394"/>
            <a:ext cx="1064035" cy="43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293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360000"/>
            <a:ext cx="10058400" cy="90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404000"/>
            <a:ext cx="4937760" cy="48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404000"/>
            <a:ext cx="4937760" cy="486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4DD4C-C04A-4E1B-AFC8-7BABE8A0B7A1}" type="datetime1">
              <a:rPr lang="en-NZ" smtClean="0"/>
              <a:t>9/09/2026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2502B-7315-422B-A277-5CC6E78D875B}" type="slidenum">
              <a:rPr lang="en-NZ" smtClean="0"/>
              <a:t>‹#›</a:t>
            </a:fld>
            <a:endParaRPr lang="en-NZ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188000" y="1332000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115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360000"/>
            <a:ext cx="10058400" cy="90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404000"/>
            <a:ext cx="4937760" cy="720000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124000"/>
            <a:ext cx="4937760" cy="414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404000"/>
            <a:ext cx="4937760" cy="720000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124000"/>
            <a:ext cx="4937760" cy="414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C0EC-5A86-4605-9F33-180A483779DE}" type="datetime1">
              <a:rPr lang="en-NZ" smtClean="0"/>
              <a:t>9/09/2026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2502B-7315-422B-A277-5CC6E78D875B}" type="slidenum">
              <a:rPr lang="en-NZ" smtClean="0"/>
              <a:t>‹#›</a:t>
            </a:fld>
            <a:endParaRPr lang="en-NZ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188000" y="1332000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9123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60000"/>
            <a:ext cx="10058400" cy="90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6949B-B65C-4D85-B749-1627A08E8F2A}" type="datetime1">
              <a:rPr lang="en-NZ" smtClean="0"/>
              <a:t>9/09/2026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2502B-7315-422B-A277-5CC6E78D875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05141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2A93-D06C-4C9E-A624-F6F961F1E6F1}" type="datetime1">
              <a:rPr lang="en-NZ" smtClean="0"/>
              <a:t>9/09/2026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2502B-7315-422B-A277-5CC6E78D875B}" type="slidenum">
              <a:rPr lang="en-NZ" smtClean="0"/>
              <a:t>‹#›</a:t>
            </a:fld>
            <a:endParaRPr lang="en-NZ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59" r="6530" b="37716"/>
          <a:stretch/>
        </p:blipFill>
        <p:spPr>
          <a:xfrm>
            <a:off x="1097279" y="6406394"/>
            <a:ext cx="1064035" cy="43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097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0000"/>
            <a:ext cx="3200400" cy="2448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360000"/>
            <a:ext cx="6492240" cy="565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88000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48EA277-66F6-4EA9-A39F-4406C445FF06}" type="datetime1">
              <a:rPr lang="en-NZ" smtClean="0"/>
              <a:t>9/09/2026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242502B-7315-422B-A277-5CC6E78D875B}" type="slidenum">
              <a:rPr lang="en-NZ" smtClean="0"/>
              <a:t>‹#›</a:t>
            </a:fld>
            <a:endParaRPr lang="en-NZ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59" r="6530" b="37716"/>
          <a:stretch/>
        </p:blipFill>
        <p:spPr>
          <a:xfrm>
            <a:off x="1097279" y="6406394"/>
            <a:ext cx="1064035" cy="43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92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BABB5-677B-446C-81DC-D2BE69B1F0E7}" type="datetime1">
              <a:rPr lang="en-NZ" smtClean="0"/>
              <a:t>9/09/2026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2502B-7315-422B-A277-5CC6E78D875B}" type="slidenum">
              <a:rPr lang="en-NZ" smtClean="0"/>
              <a:t>‹#›</a:t>
            </a:fld>
            <a:endParaRPr lang="en-NZ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59" r="6530" b="37716"/>
          <a:stretch/>
        </p:blipFill>
        <p:spPr>
          <a:xfrm>
            <a:off x="1097279" y="6406394"/>
            <a:ext cx="1064035" cy="43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185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60000"/>
            <a:ext cx="10058400" cy="90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7280" y="1368000"/>
            <a:ext cx="10058400" cy="489600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4CE30-D405-4ED6-9CA2-A5841AAE0D15}" type="datetime1">
              <a:rPr lang="en-NZ" smtClean="0"/>
              <a:t>9/09/2026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2502B-7315-422B-A277-5CC6E78D875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44838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54F3-A51B-4C7F-9266-8CA912F88C4C}" type="datetime1">
              <a:rPr lang="en-NZ" smtClean="0"/>
              <a:t>9/09/2026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2502B-7315-422B-A277-5CC6E78D875B}" type="slidenum">
              <a:rPr lang="en-NZ" smtClean="0"/>
              <a:t>‹#›</a:t>
            </a:fld>
            <a:endParaRPr lang="en-NZ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59" r="6530" b="37716"/>
          <a:stretch/>
        </p:blipFill>
        <p:spPr>
          <a:xfrm>
            <a:off x="1097279" y="6406394"/>
            <a:ext cx="1064035" cy="43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108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Z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Z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0000"/>
            <a:ext cx="10058400" cy="72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296000"/>
            <a:ext cx="10058400" cy="493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D135E9A-111F-492F-9684-1D4DA42870FC}" type="datetime1">
              <a:rPr lang="en-NZ" smtClean="0"/>
              <a:t>9/09/2026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baseline="0">
                <a:solidFill>
                  <a:srgbClr val="FFFFFF"/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242502B-7315-422B-A277-5CC6E78D875B}" type="slidenum">
              <a:rPr lang="en-NZ" smtClean="0"/>
              <a:t>‹#›</a:t>
            </a:fld>
            <a:endParaRPr lang="en-NZ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59" r="6530" b="37716"/>
          <a:stretch/>
        </p:blipFill>
        <p:spPr>
          <a:xfrm>
            <a:off x="1097279" y="6406394"/>
            <a:ext cx="1064035" cy="43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99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 Narrow" panose="020B0606020202030204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─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matrix.epi-insight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atrix.epi-insight.com/how-the-weights-work.html" TargetMode="External"/><Relationship Id="rId2" Type="http://schemas.openxmlformats.org/officeDocument/2006/relationships/hyperlink" Target="https://matrix.epi-insight.co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matrix.epi-insight.com/unrankable-thirteen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matrix.epi-insight.co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/>
              <a:t>Swine Disease Risk Matrix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NZ" dirty="0"/>
              <a:t>Eric Neumann (Epi-Insight USA LLC) and Bill Hall (BH and Associates)</a:t>
            </a:r>
          </a:p>
          <a:p>
            <a:r>
              <a:rPr lang="en-NZ" dirty="0"/>
              <a:t>Update, begin ranking, Q&amp;A</a:t>
            </a:r>
          </a:p>
          <a:p>
            <a:r>
              <a:rPr lang="en-NZ" dirty="0"/>
              <a:t>8 September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021B7A-2843-9F1E-462D-2959742D2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9" y="90583"/>
            <a:ext cx="2227897" cy="133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398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E1687-1385-F7E2-C774-0CC5DC4AE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Viral disease matrix – current (2018)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7E82E9-D20E-E9E1-D859-027AAED23B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6319" y="3842258"/>
            <a:ext cx="10058400" cy="21166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615EE1-305B-CBA8-4543-FB281F3E2ECD}"/>
              </a:ext>
            </a:extLst>
          </p:cNvPr>
          <p:cNvSpPr txBox="1"/>
          <p:nvPr/>
        </p:nvSpPr>
        <p:spPr>
          <a:xfrm>
            <a:off x="1036319" y="1374654"/>
            <a:ext cx="1011904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Working Group scored the risk using three criteria, each measured on a 1 (least) to 10 (most) scale.</a:t>
            </a:r>
          </a:p>
          <a:p>
            <a:endParaRPr lang="en-US" dirty="0"/>
          </a:p>
          <a:p>
            <a:pPr marL="1071563" indent="-1071563"/>
            <a:r>
              <a:rPr lang="en-US" b="1" dirty="0"/>
              <a:t>Criterion 1</a:t>
            </a:r>
            <a:r>
              <a:rPr lang="en-US" dirty="0"/>
              <a:t>: </a:t>
            </a:r>
            <a:r>
              <a:rPr lang="en-US" u="sng" dirty="0"/>
              <a:t>The likelihood of foreign pathogens entering the US </a:t>
            </a:r>
            <a:r>
              <a:rPr lang="en-US" dirty="0"/>
              <a:t>and the </a:t>
            </a:r>
            <a:r>
              <a:rPr lang="en-US" u="sng" dirty="0"/>
              <a:t>likelihood of an endemic pathogen becoming recognized as the cause of an emerging disease or syndrome</a:t>
            </a:r>
            <a:r>
              <a:rPr lang="en-US" dirty="0"/>
              <a:t>.</a:t>
            </a:r>
          </a:p>
          <a:p>
            <a:pPr marL="1071563" indent="-1071563"/>
            <a:r>
              <a:rPr lang="en-US" b="1" dirty="0"/>
              <a:t>Criterion 2</a:t>
            </a:r>
            <a:r>
              <a:rPr lang="en-US" dirty="0"/>
              <a:t>: The expected effects on </a:t>
            </a:r>
            <a:r>
              <a:rPr lang="en-US" u="sng" dirty="0"/>
              <a:t>production economics </a:t>
            </a:r>
            <a:r>
              <a:rPr lang="en-US" dirty="0"/>
              <a:t>(morbidity, mortality, and production losses).</a:t>
            </a:r>
          </a:p>
          <a:p>
            <a:pPr marL="1071563" indent="-1071563"/>
            <a:r>
              <a:rPr lang="en-US" b="1" dirty="0"/>
              <a:t>Criterion 3:</a:t>
            </a:r>
            <a:r>
              <a:rPr lang="en-US" dirty="0"/>
              <a:t> </a:t>
            </a:r>
            <a:r>
              <a:rPr lang="en-US" u="sng" dirty="0"/>
              <a:t>Effect on domestic and/or international markets</a:t>
            </a:r>
            <a:r>
              <a:rPr lang="en-US" dirty="0"/>
              <a:t> from an outbreak.</a:t>
            </a:r>
          </a:p>
          <a:p>
            <a:pPr marL="1071563" indent="-1071563"/>
            <a:endParaRPr lang="en-US" dirty="0"/>
          </a:p>
          <a:p>
            <a:pPr marL="1071563" indent="-1071563"/>
            <a:r>
              <a:rPr lang="en-US" dirty="0"/>
              <a:t>N = 46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49221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169DB-CCE1-780B-946F-FCFC49F09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B558B-8873-FEC5-1E33-83A764C32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Bacterial disease matrix – current (2021)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23869A-701D-888C-C39A-82DFF202B8E4}"/>
              </a:ext>
            </a:extLst>
          </p:cNvPr>
          <p:cNvSpPr txBox="1"/>
          <p:nvPr/>
        </p:nvSpPr>
        <p:spPr>
          <a:xfrm>
            <a:off x="2673755" y="1767969"/>
            <a:ext cx="684449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b="1" dirty="0"/>
              <a:t>Criterion 1</a:t>
            </a:r>
            <a:r>
              <a:rPr lang="en-NZ" dirty="0"/>
              <a:t>: Potential public health impact: (hazard x frequency)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dirty="0"/>
              <a:t>Zoonotic potential, transmissibility, antimicrobial resistance (AMR)</a:t>
            </a:r>
          </a:p>
          <a:p>
            <a:r>
              <a:rPr lang="en-NZ" b="1" dirty="0"/>
              <a:t>Criterion 2</a:t>
            </a:r>
            <a:r>
              <a:rPr lang="en-NZ" dirty="0"/>
              <a:t>: Need for more efficacious intervention tools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dirty="0"/>
              <a:t>Biosecurity, vaccines, treatments</a:t>
            </a:r>
          </a:p>
          <a:p>
            <a:r>
              <a:rPr lang="en-NZ" b="1" dirty="0"/>
              <a:t>Criterion 3</a:t>
            </a:r>
            <a:r>
              <a:rPr lang="en-NZ" dirty="0"/>
              <a:t>: Diagnostic tools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dirty="0"/>
              <a:t>Isolation capability, PCR, antibody detection</a:t>
            </a:r>
          </a:p>
          <a:p>
            <a:r>
              <a:rPr lang="en-NZ" b="1" dirty="0"/>
              <a:t>Criterion 4</a:t>
            </a:r>
            <a:r>
              <a:rPr lang="en-NZ" dirty="0"/>
              <a:t>: Impact on pig health, welfare, production sustainability</a:t>
            </a:r>
          </a:p>
          <a:p>
            <a:r>
              <a:rPr lang="en-NZ" b="1" dirty="0"/>
              <a:t>Criterion 5</a:t>
            </a:r>
            <a:r>
              <a:rPr lang="en-NZ" dirty="0"/>
              <a:t>: Market impact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dirty="0"/>
              <a:t>Domestic and foreign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3DA3CE-7E60-19BE-E88A-482348607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301" y="4310981"/>
            <a:ext cx="7303399" cy="18523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86D8BEE-6469-BF44-F671-3A5D2197ED29}"/>
              </a:ext>
            </a:extLst>
          </p:cNvPr>
          <p:cNvSpPr txBox="1"/>
          <p:nvPr/>
        </p:nvSpPr>
        <p:spPr>
          <a:xfrm>
            <a:off x="0" y="1347323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Working Group scored the risk using five criteria; method for summarizing not described (n = 46)</a:t>
            </a:r>
          </a:p>
        </p:txBody>
      </p:sp>
    </p:spTree>
    <p:extLst>
      <p:ext uri="{BB962C8B-B14F-4D97-AF65-F5344CB8AC3E}">
        <p14:creationId xmlns:p14="http://schemas.microsoft.com/office/powerpoint/2010/main" val="1489034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FEF4C-71FE-89A0-8C9F-17422ACDA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Problems and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9CFDF-86CA-E714-6BB3-2F8866CB6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NZ" dirty="0"/>
              <a:t>Problems</a:t>
            </a:r>
          </a:p>
          <a:p>
            <a:pPr lvl="1"/>
            <a:r>
              <a:rPr lang="en-NZ" dirty="0"/>
              <a:t>Rely on </a:t>
            </a:r>
            <a:r>
              <a:rPr lang="en-NZ" b="1" dirty="0"/>
              <a:t>subjective, non-transparent scoring</a:t>
            </a:r>
            <a:r>
              <a:rPr lang="en-NZ" dirty="0"/>
              <a:t> </a:t>
            </a:r>
          </a:p>
          <a:p>
            <a:pPr lvl="2"/>
            <a:r>
              <a:rPr lang="en-NZ" dirty="0"/>
              <a:t>No documented justification or uncertainty</a:t>
            </a:r>
          </a:p>
          <a:p>
            <a:pPr lvl="2"/>
            <a:r>
              <a:rPr lang="en-NZ" dirty="0"/>
              <a:t>Do not explain how criteria or scores were derived (evidence?)</a:t>
            </a:r>
          </a:p>
          <a:p>
            <a:pPr lvl="1"/>
            <a:r>
              <a:rPr lang="en-NZ" dirty="0"/>
              <a:t>Use </a:t>
            </a:r>
            <a:r>
              <a:rPr lang="en-NZ" b="1" dirty="0"/>
              <a:t>equal weighting across criteria</a:t>
            </a:r>
            <a:endParaRPr lang="en-NZ" dirty="0"/>
          </a:p>
          <a:p>
            <a:pPr lvl="2"/>
            <a:r>
              <a:rPr lang="en-NZ" dirty="0"/>
              <a:t>May not reflect stakeholder priorities.</a:t>
            </a:r>
          </a:p>
          <a:p>
            <a:r>
              <a:rPr lang="en-NZ" dirty="0"/>
              <a:t>Objectives</a:t>
            </a:r>
          </a:p>
          <a:p>
            <a:pPr lvl="1"/>
            <a:r>
              <a:rPr lang="en-NZ" dirty="0"/>
              <a:t>Develop a </a:t>
            </a:r>
            <a:r>
              <a:rPr lang="en-NZ" b="1" dirty="0"/>
              <a:t>harmonized</a:t>
            </a:r>
            <a:r>
              <a:rPr lang="en-NZ" dirty="0"/>
              <a:t>, multi-criteria framework with transparent definitions</a:t>
            </a:r>
          </a:p>
          <a:p>
            <a:pPr lvl="1"/>
            <a:r>
              <a:rPr lang="en-NZ" dirty="0"/>
              <a:t>Elicit </a:t>
            </a:r>
            <a:r>
              <a:rPr lang="en-NZ" b="1" dirty="0"/>
              <a:t>stakeholder-weighted</a:t>
            </a:r>
            <a:r>
              <a:rPr lang="en-NZ" dirty="0"/>
              <a:t> preferences </a:t>
            </a:r>
          </a:p>
          <a:p>
            <a:pPr lvl="1"/>
            <a:r>
              <a:rPr lang="en-NZ" dirty="0"/>
              <a:t>Create </a:t>
            </a:r>
            <a:r>
              <a:rPr lang="en-NZ" b="1" dirty="0"/>
              <a:t>evidence library</a:t>
            </a:r>
            <a:r>
              <a:rPr lang="en-NZ" dirty="0"/>
              <a:t> for all agents</a:t>
            </a:r>
          </a:p>
          <a:p>
            <a:pPr lvl="1"/>
            <a:r>
              <a:rPr lang="en-NZ" b="1" dirty="0"/>
              <a:t>Rank pathogens</a:t>
            </a:r>
            <a:r>
              <a:rPr lang="en-NZ" dirty="0"/>
              <a:t> using standardized method</a:t>
            </a:r>
          </a:p>
          <a:p>
            <a:pPr lvl="1"/>
            <a:r>
              <a:rPr lang="en-NZ" dirty="0"/>
              <a:t>Reproducible to allow </a:t>
            </a:r>
            <a:r>
              <a:rPr lang="en-NZ" b="1" dirty="0"/>
              <a:t>future updating</a:t>
            </a:r>
          </a:p>
          <a:p>
            <a:pPr lvl="2"/>
            <a:r>
              <a:rPr lang="en-NZ" dirty="0">
                <a:hlinkClick r:id="rId2"/>
              </a:rPr>
              <a:t>https://matrix.epi-insight.com/</a:t>
            </a:r>
            <a:r>
              <a:rPr lang="en-NZ" dirty="0"/>
              <a:t> </a:t>
            </a:r>
          </a:p>
          <a:p>
            <a:pPr marL="0" indent="0">
              <a:buNone/>
            </a:pPr>
            <a:endParaRPr lang="en-NZ" dirty="0"/>
          </a:p>
          <a:p>
            <a:pPr lvl="1"/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89590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9C7CF-08E5-553B-9403-263E53F62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MCDA: Multi-criteria decision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55229-8165-F3FD-C23F-C08275D951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2879" y="1404000"/>
            <a:ext cx="3600000" cy="4860000"/>
          </a:xfrm>
        </p:spPr>
        <p:txBody>
          <a:bodyPr>
            <a:normAutofit/>
          </a:bodyPr>
          <a:lstStyle/>
          <a:p>
            <a:r>
              <a:rPr lang="en-NZ" b="1" dirty="0">
                <a:solidFill>
                  <a:schemeClr val="accent3"/>
                </a:solidFill>
              </a:rPr>
              <a:t>Method 1: Today</a:t>
            </a:r>
          </a:p>
          <a:p>
            <a:r>
              <a:rPr lang="en-NZ" dirty="0"/>
              <a:t>Score and average</a:t>
            </a:r>
          </a:p>
          <a:p>
            <a:pPr lvl="1"/>
            <a:r>
              <a:rPr lang="en-NZ" dirty="0"/>
              <a:t>3 to 5 criteria</a:t>
            </a:r>
          </a:p>
          <a:p>
            <a:pPr lvl="2"/>
            <a:r>
              <a:rPr lang="en-NZ" dirty="0"/>
              <a:t>Likelihood of entry, production economics, market effects, etc</a:t>
            </a:r>
          </a:p>
          <a:p>
            <a:pPr lvl="2"/>
            <a:r>
              <a:rPr lang="en-NZ" dirty="0"/>
              <a:t>Each scored 1 to 10 by the working group. </a:t>
            </a:r>
          </a:p>
          <a:p>
            <a:pPr lvl="2"/>
            <a:r>
              <a:rPr lang="en-NZ" dirty="0"/>
              <a:t>The rank is the </a:t>
            </a:r>
            <a:r>
              <a:rPr lang="en-NZ" u="sng" dirty="0"/>
              <a:t>simple average</a:t>
            </a:r>
            <a:r>
              <a:rPr lang="en-NZ" dirty="0"/>
              <a:t>.</a:t>
            </a:r>
          </a:p>
          <a:p>
            <a:pPr lvl="1"/>
            <a:r>
              <a:rPr lang="en-NZ" dirty="0"/>
              <a:t>Criteria weighting come from nobody.</a:t>
            </a:r>
          </a:p>
          <a:p>
            <a:pPr lvl="2"/>
            <a:r>
              <a:rPr lang="en-NZ" dirty="0"/>
              <a:t>Averaging is equal weighting.</a:t>
            </a:r>
          </a:p>
          <a:p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BE97ED-BDAD-A8FD-6979-A904549E24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70367" y="1404000"/>
            <a:ext cx="3600000" cy="4860000"/>
          </a:xfrm>
        </p:spPr>
        <p:txBody>
          <a:bodyPr>
            <a:normAutofit/>
          </a:bodyPr>
          <a:lstStyle/>
          <a:p>
            <a:r>
              <a:rPr lang="en-NZ" b="1" dirty="0">
                <a:solidFill>
                  <a:schemeClr val="accent3"/>
                </a:solidFill>
              </a:rPr>
              <a:t>Alternative 1: Simple</a:t>
            </a:r>
          </a:p>
          <a:p>
            <a:r>
              <a:rPr lang="en-NZ" dirty="0"/>
              <a:t>Weighted scorecard</a:t>
            </a:r>
          </a:p>
          <a:p>
            <a:pPr lvl="1"/>
            <a:r>
              <a:rPr lang="en-NZ" dirty="0"/>
              <a:t>Same scores, but the committee states weights first</a:t>
            </a:r>
          </a:p>
          <a:p>
            <a:pPr lvl="2"/>
            <a:r>
              <a:rPr lang="en-NZ" dirty="0"/>
              <a:t>E.g. entry 20%, production 50%, markets 30%</a:t>
            </a:r>
          </a:p>
          <a:p>
            <a:pPr lvl="2"/>
            <a:r>
              <a:rPr lang="en-NZ" dirty="0"/>
              <a:t>Ranking is the </a:t>
            </a:r>
            <a:r>
              <a:rPr lang="en-NZ" u="sng" dirty="0"/>
              <a:t>weighted sum</a:t>
            </a:r>
            <a:r>
              <a:rPr lang="en-NZ" dirty="0"/>
              <a:t>.</a:t>
            </a:r>
          </a:p>
          <a:p>
            <a:pPr lvl="1"/>
            <a:r>
              <a:rPr lang="en-NZ" dirty="0"/>
              <a:t>Weights still suffer from bias, non-representative.</a:t>
            </a:r>
          </a:p>
          <a:p>
            <a:endParaRPr lang="en-NZ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59F64E37-B801-B8C2-9776-343B645D566F}"/>
              </a:ext>
            </a:extLst>
          </p:cNvPr>
          <p:cNvSpPr txBox="1">
            <a:spLocks/>
          </p:cNvSpPr>
          <p:nvPr/>
        </p:nvSpPr>
        <p:spPr>
          <a:xfrm>
            <a:off x="8467106" y="1404000"/>
            <a:ext cx="3435530" cy="4860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 Narrow" panose="020B0606020202030204" pitchFamily="34" charset="0"/>
              <a:buChar char="◦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─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NZ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CF4C5A-C80F-8C16-EA45-D34431EC083A}"/>
              </a:ext>
            </a:extLst>
          </p:cNvPr>
          <p:cNvSpPr txBox="1"/>
          <p:nvPr/>
        </p:nvSpPr>
        <p:spPr>
          <a:xfrm>
            <a:off x="8134598" y="1404000"/>
            <a:ext cx="3600000" cy="4860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800" b="1">
                <a:solidFill>
                  <a:schemeClr val="accent3"/>
                </a:solidFill>
              </a:defRPr>
            </a:lvl1pPr>
            <a:lvl2pPr marL="384048" lvl="1" indent="-18288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66928" lvl="2" indent="-18288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 Narrow" panose="020B0606020202030204" pitchFamily="34" charset="0"/>
              <a:buChar char="◦"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49808" indent="-18288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─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932688" indent="-18288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1100000" indent="-22860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dirty="0"/>
              <a:t>Alternative 2: Proposed</a:t>
            </a:r>
          </a:p>
          <a:p>
            <a:r>
              <a:rPr lang="en-US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PAPRIKA</a:t>
            </a:r>
          </a:p>
          <a:p>
            <a:pPr lvl="1"/>
            <a:r>
              <a:rPr lang="en-US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Develop criteria.</a:t>
            </a:r>
          </a:p>
          <a:p>
            <a:pPr lvl="2"/>
            <a:r>
              <a:rPr lang="en-US" dirty="0"/>
              <a:t>Define levels within criteria</a:t>
            </a:r>
            <a:r>
              <a:rPr lang="en-US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lvl="1"/>
            <a:r>
              <a:rPr lang="en-US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Inferred weighting</a:t>
            </a:r>
          </a:p>
          <a:p>
            <a:pPr lvl="2"/>
            <a:r>
              <a:rPr lang="en-US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Nobody states a weight. </a:t>
            </a:r>
          </a:p>
          <a:p>
            <a:pPr lvl="2"/>
            <a:r>
              <a:rPr lang="en-US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Answer “trade-off” questions and the weights are deduced</a:t>
            </a:r>
          </a:p>
          <a:p>
            <a:pPr lvl="2"/>
            <a:r>
              <a:rPr lang="en-US" dirty="0"/>
              <a:t>Unbiased</a:t>
            </a:r>
          </a:p>
          <a:p>
            <a:pPr lvl="1"/>
            <a:r>
              <a:rPr lang="en-US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Weights are defendable, representative.</a:t>
            </a:r>
            <a:endParaRPr lang="en-NZ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540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A66C3-2DBA-4EA7-9165-BAF797AB5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7CB54-0821-4779-B711-4415B0180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b="1" dirty="0"/>
              <a:t>PAPRIKA</a:t>
            </a:r>
            <a:r>
              <a:rPr lang="en-NZ" dirty="0"/>
              <a:t> method (</a:t>
            </a:r>
            <a:r>
              <a:rPr lang="en-NZ" u="sng" dirty="0"/>
              <a:t>P</a:t>
            </a:r>
            <a:r>
              <a:rPr lang="en-NZ" dirty="0"/>
              <a:t>otentially </a:t>
            </a:r>
            <a:r>
              <a:rPr lang="en-NZ" u="sng" dirty="0"/>
              <a:t>A</a:t>
            </a:r>
            <a:r>
              <a:rPr lang="en-NZ" dirty="0"/>
              <a:t>ll </a:t>
            </a:r>
            <a:r>
              <a:rPr lang="en-NZ" u="sng" dirty="0"/>
              <a:t>P</a:t>
            </a:r>
            <a:r>
              <a:rPr lang="en-NZ" dirty="0"/>
              <a:t>airwise </a:t>
            </a:r>
            <a:r>
              <a:rPr lang="en-NZ" u="sng" dirty="0"/>
              <a:t>R</a:t>
            </a:r>
            <a:r>
              <a:rPr lang="en-NZ" dirty="0"/>
              <a:t>ankings of all </a:t>
            </a:r>
            <a:r>
              <a:rPr lang="en-NZ" u="sng" dirty="0"/>
              <a:t>P</a:t>
            </a:r>
            <a:r>
              <a:rPr lang="en-NZ" dirty="0"/>
              <a:t>ossible </a:t>
            </a:r>
            <a:r>
              <a:rPr lang="en-NZ" u="sng" dirty="0"/>
              <a:t>A</a:t>
            </a:r>
            <a:r>
              <a:rPr lang="en-NZ" dirty="0"/>
              <a:t>lternatives)</a:t>
            </a:r>
          </a:p>
          <a:p>
            <a:pPr lvl="1"/>
            <a:r>
              <a:rPr lang="en-NZ" dirty="0"/>
              <a:t>Pairwise comparisons between </a:t>
            </a:r>
            <a:r>
              <a:rPr lang="en-NZ" b="1" dirty="0"/>
              <a:t>hypothetical pathogens</a:t>
            </a:r>
            <a:r>
              <a:rPr lang="en-NZ" dirty="0"/>
              <a:t> that differ on only </a:t>
            </a:r>
            <a:r>
              <a:rPr lang="en-NZ" b="1" dirty="0"/>
              <a:t>two criteria</a:t>
            </a:r>
            <a:r>
              <a:rPr lang="en-NZ" dirty="0"/>
              <a:t>. </a:t>
            </a:r>
          </a:p>
          <a:p>
            <a:pPr lvl="1"/>
            <a:r>
              <a:rPr lang="en-NZ" dirty="0"/>
              <a:t>For each pair, you select which pathogen has a higher priority.</a:t>
            </a:r>
          </a:p>
          <a:p>
            <a:pPr lvl="1"/>
            <a:r>
              <a:rPr lang="en-NZ" dirty="0"/>
              <a:t>Through this series of simple trade-off decisions, the algorithm deduces the implicit weights you assign to each criterion. </a:t>
            </a:r>
          </a:p>
          <a:p>
            <a:pPr lvl="2"/>
            <a:r>
              <a:rPr lang="en-NZ" dirty="0"/>
              <a:t>If A &gt; B, and B &gt; C, you already know A &gt; C</a:t>
            </a:r>
          </a:p>
        </p:txBody>
      </p:sp>
      <p:pic>
        <p:nvPicPr>
          <p:cNvPr id="4" name="Picture 3" descr="Create an account | 1000minds.com">
            <a:extLst>
              <a:ext uri="{FF2B5EF4-FFF2-40B4-BE49-F238E27FC236}">
                <a16:creationId xmlns:a16="http://schemas.microsoft.com/office/drawing/2014/main" id="{CC9D9000-6ED3-0F59-80A2-181A747E7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9929" y="4330775"/>
            <a:ext cx="3009285" cy="157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798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634A6-238A-8FE2-F18C-E27CEE619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Roadmap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0756B-44B5-30E8-58F0-67A12C823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NZ" b="1" dirty="0"/>
              <a:t>Stage 1: Refinement of Pathogen List and Criteria</a:t>
            </a:r>
            <a:r>
              <a:rPr lang="en-NZ" dirty="0"/>
              <a:t> </a:t>
            </a:r>
          </a:p>
          <a:p>
            <a:pPr lvl="1"/>
            <a:r>
              <a:rPr lang="en-NZ" dirty="0"/>
              <a:t>Develop a full list of viral, bacterial, and parasitic agents (158 total) - </a:t>
            </a:r>
            <a:r>
              <a:rPr lang="en-NZ" dirty="0">
                <a:solidFill>
                  <a:schemeClr val="accent3"/>
                </a:solidFill>
              </a:rPr>
              <a:t>DONE</a:t>
            </a:r>
          </a:p>
          <a:p>
            <a:pPr lvl="1"/>
            <a:r>
              <a:rPr lang="en-NZ" dirty="0"/>
              <a:t>Develop criteria for prioritization – </a:t>
            </a:r>
            <a:r>
              <a:rPr lang="en-NZ" dirty="0">
                <a:solidFill>
                  <a:schemeClr val="accent3"/>
                </a:solidFill>
              </a:rPr>
              <a:t>DONE</a:t>
            </a:r>
            <a:endParaRPr lang="en-NZ" dirty="0">
              <a:solidFill>
                <a:schemeClr val="tx1"/>
              </a:solidFill>
            </a:endParaRPr>
          </a:p>
          <a:p>
            <a:pPr lvl="2"/>
            <a:r>
              <a:rPr lang="en-NZ" dirty="0">
                <a:solidFill>
                  <a:schemeClr val="tx1"/>
                </a:solidFill>
              </a:rPr>
              <a:t>Review by 8 external pig disease specialists - </a:t>
            </a:r>
            <a:r>
              <a:rPr lang="en-NZ" dirty="0">
                <a:solidFill>
                  <a:schemeClr val="accent3"/>
                </a:solidFill>
              </a:rPr>
              <a:t>DONE</a:t>
            </a:r>
          </a:p>
          <a:p>
            <a:r>
              <a:rPr lang="en-NZ" b="1" dirty="0"/>
              <a:t>Stage 2: Targeted Literature Review and Data Curation</a:t>
            </a:r>
            <a:endParaRPr lang="en-NZ" dirty="0"/>
          </a:p>
          <a:p>
            <a:pPr lvl="1"/>
            <a:r>
              <a:rPr lang="en-NZ" dirty="0"/>
              <a:t>Focus on evidence around each of the eight criteria</a:t>
            </a:r>
          </a:p>
          <a:p>
            <a:pPr lvl="1"/>
            <a:r>
              <a:rPr lang="en-NZ" dirty="0"/>
              <a:t>Create process to update evidence when new information comes to light</a:t>
            </a:r>
          </a:p>
          <a:p>
            <a:r>
              <a:rPr lang="en-NZ" b="1" dirty="0"/>
              <a:t>Stage 3: Prioritization Exercise Using PAPRIKA</a:t>
            </a:r>
            <a:endParaRPr lang="en-NZ" dirty="0"/>
          </a:p>
          <a:p>
            <a:pPr lvl="1"/>
            <a:r>
              <a:rPr lang="en-NZ" dirty="0"/>
              <a:t>SHIC Working Groups will complete online pairwise comparison exercises - </a:t>
            </a:r>
            <a:r>
              <a:rPr lang="en-NZ" dirty="0">
                <a:solidFill>
                  <a:schemeClr val="accent3"/>
                </a:solidFill>
              </a:rPr>
              <a:t>NOW</a:t>
            </a:r>
          </a:p>
          <a:p>
            <a:r>
              <a:rPr lang="en-NZ" b="1" dirty="0"/>
              <a:t>Stage 4: Final Output</a:t>
            </a:r>
            <a:endParaRPr lang="en-NZ" dirty="0"/>
          </a:p>
          <a:p>
            <a:pPr lvl="1"/>
            <a:r>
              <a:rPr lang="en-NZ" dirty="0"/>
              <a:t>A transparent, defensible ranked list of priority swine pathogens – </a:t>
            </a:r>
            <a:r>
              <a:rPr lang="en-NZ" dirty="0">
                <a:solidFill>
                  <a:schemeClr val="accent3"/>
                </a:solidFill>
              </a:rPr>
              <a:t>30 Sept 2026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645936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C0494-4192-3F05-F471-E79B327E3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PAPRIKA -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90563-F5E2-9124-367C-1384E4330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NZ" dirty="0"/>
              <a:t>Matrix website (</a:t>
            </a:r>
            <a:r>
              <a:rPr lang="en-NZ" dirty="0">
                <a:hlinkClick r:id="rId2"/>
              </a:rPr>
              <a:t>https://matrix.epi-insight.com/</a:t>
            </a:r>
            <a:r>
              <a:rPr lang="en-NZ" dirty="0"/>
              <a:t>) – criteria </a:t>
            </a:r>
            <a:r>
              <a:rPr lang="en-NZ" dirty="0" err="1"/>
              <a:t>cheatsheet</a:t>
            </a:r>
            <a:endParaRPr lang="en-NZ" dirty="0"/>
          </a:p>
          <a:p>
            <a:pPr lvl="1"/>
            <a:r>
              <a:rPr lang="en-NZ" dirty="0"/>
              <a:t>People aren’t good at ranking, but…</a:t>
            </a:r>
          </a:p>
          <a:p>
            <a:pPr lvl="2"/>
            <a:r>
              <a:rPr lang="en-NZ" dirty="0"/>
              <a:t>They are good at saying “I like this one better than that one” (i.e. pairwise comparisons)</a:t>
            </a:r>
          </a:p>
          <a:p>
            <a:pPr lvl="1"/>
            <a:r>
              <a:rPr lang="en-NZ" dirty="0"/>
              <a:t>PAPRIKA </a:t>
            </a:r>
          </a:p>
          <a:p>
            <a:pPr lvl="2"/>
            <a:r>
              <a:rPr lang="en-NZ" dirty="0"/>
              <a:t>Provides a method to incorporate “how strongly a person feels about their choice”</a:t>
            </a:r>
          </a:p>
          <a:p>
            <a:pPr lvl="3"/>
            <a:r>
              <a:rPr lang="en-US" dirty="0"/>
              <a:t>Step 1: Are the </a:t>
            </a:r>
            <a:r>
              <a:rPr lang="en-US" dirty="0">
                <a:solidFill>
                  <a:schemeClr val="accent3"/>
                </a:solidFill>
              </a:rPr>
              <a:t>CRITERIA</a:t>
            </a:r>
            <a:r>
              <a:rPr lang="en-US" dirty="0"/>
              <a:t> (and levels within criteria) correct?</a:t>
            </a:r>
          </a:p>
          <a:p>
            <a:pPr lvl="3"/>
            <a:r>
              <a:rPr lang="en-US" dirty="0"/>
              <a:t>Step 2: Literature review – find basic evidence around each criteria, for each disease - </a:t>
            </a:r>
            <a:r>
              <a:rPr lang="en-US" dirty="0">
                <a:solidFill>
                  <a:schemeClr val="accent3"/>
                </a:solidFill>
              </a:rPr>
              <a:t>ESTABLISH FACTS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Step 3: Prioritization exercise – done by the stakeholders/committees, not by “the experts”. </a:t>
            </a:r>
            <a:r>
              <a:rPr lang="en-US" dirty="0">
                <a:solidFill>
                  <a:schemeClr val="accent3"/>
                </a:solidFill>
              </a:rPr>
              <a:t>PRIORITIZE CRITERIA not DISEASES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Step 4: Analysis and reporting.</a:t>
            </a:r>
          </a:p>
          <a:p>
            <a:pPr lvl="2"/>
            <a:endParaRPr lang="en-NZ" dirty="0"/>
          </a:p>
          <a:p>
            <a:pPr lvl="1"/>
            <a:r>
              <a:rPr lang="en-NZ" dirty="0">
                <a:hlinkClick r:id="rId3"/>
              </a:rPr>
              <a:t>Two-criteria demo</a:t>
            </a:r>
            <a:endParaRPr lang="en-NZ" dirty="0"/>
          </a:p>
          <a:p>
            <a:pPr lvl="1"/>
            <a:r>
              <a:rPr lang="en-NZ" dirty="0"/>
              <a:t>1000minds survey Preview – </a:t>
            </a:r>
            <a:r>
              <a:rPr lang="en-NZ" dirty="0">
                <a:solidFill>
                  <a:schemeClr val="accent3"/>
                </a:solidFill>
              </a:rPr>
              <a:t>Preview no longer working – survey is live!</a:t>
            </a:r>
          </a:p>
        </p:txBody>
      </p:sp>
    </p:spTree>
    <p:extLst>
      <p:ext uri="{BB962C8B-B14F-4D97-AF65-F5344CB8AC3E}">
        <p14:creationId xmlns:p14="http://schemas.microsoft.com/office/powerpoint/2010/main" val="1156876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60000"/>
            <a:ext cx="10058400" cy="900000"/>
          </a:xfrm>
        </p:spPr>
        <p:txBody>
          <a:bodyPr/>
          <a:lstStyle/>
          <a:p>
            <a:r>
              <a:rPr lang="en-US"/>
              <a:t>Your role: the ranking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404000"/>
            <a:ext cx="10058400" cy="4824000"/>
          </a:xfrm>
        </p:spPr>
        <p:txBody>
          <a:bodyPr wrap="square">
            <a:normAutofit fontScale="92500" lnSpcReduction="20000"/>
          </a:bodyPr>
          <a:lstStyle/>
          <a:p>
            <a:r>
              <a:rPr lang="en-US" dirty="0"/>
              <a:t>You will be asked 40-70 questions. </a:t>
            </a:r>
          </a:p>
          <a:p>
            <a:pPr lvl="1"/>
            <a:r>
              <a:rPr lang="en-US" dirty="0"/>
              <a:t>Two hypothetical diseases that differ on only two criteria: “</a:t>
            </a:r>
            <a:r>
              <a:rPr lang="en-US" dirty="0">
                <a:solidFill>
                  <a:schemeClr val="accent3"/>
                </a:solidFill>
              </a:rPr>
              <a:t>Which has the higher research priority?</a:t>
            </a:r>
            <a:r>
              <a:rPr lang="en-US" dirty="0"/>
              <a:t>”</a:t>
            </a:r>
          </a:p>
          <a:p>
            <a:r>
              <a:rPr lang="en-US" dirty="0"/>
              <a:t>There are no right answers. Your answers are the weights.</a:t>
            </a:r>
          </a:p>
          <a:p>
            <a:pPr lvl="1"/>
            <a:r>
              <a:rPr lang="en-US" dirty="0"/>
              <a:t>No preparation — the questions are about </a:t>
            </a:r>
            <a:r>
              <a:rPr lang="en-US" dirty="0">
                <a:solidFill>
                  <a:schemeClr val="accent3"/>
                </a:solidFill>
              </a:rPr>
              <a:t>hypothetical</a:t>
            </a:r>
            <a:r>
              <a:rPr lang="en-US" dirty="0"/>
              <a:t> pathogens, not real ones.</a:t>
            </a:r>
          </a:p>
          <a:p>
            <a:pPr lvl="1"/>
            <a:r>
              <a:rPr lang="en-US" dirty="0"/>
              <a:t>Please set aside an hour – </a:t>
            </a:r>
            <a:r>
              <a:rPr lang="en-US" dirty="0">
                <a:solidFill>
                  <a:schemeClr val="accent3"/>
                </a:solidFill>
              </a:rPr>
              <a:t>needs to be done in one sitting – no cut-off, take as much time as needed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Everyone answers individually. </a:t>
            </a:r>
          </a:p>
          <a:p>
            <a:pPr lvl="2"/>
            <a:r>
              <a:rPr lang="en-US" dirty="0"/>
              <a:t>Keep every person’s answers: measure </a:t>
            </a:r>
            <a:r>
              <a:rPr lang="en-US" dirty="0">
                <a:solidFill>
                  <a:schemeClr val="accent3"/>
                </a:solidFill>
              </a:rPr>
              <a:t>disagreement</a:t>
            </a:r>
            <a:r>
              <a:rPr lang="en-US" dirty="0"/>
              <a:t>, and look at whether </a:t>
            </a:r>
            <a:r>
              <a:rPr lang="en-US" u="sng" dirty="0"/>
              <a:t>producers, diagnosticians, regulators and industry</a:t>
            </a:r>
            <a:r>
              <a:rPr lang="en-US" dirty="0"/>
              <a:t> weigh things differently.</a:t>
            </a:r>
          </a:p>
          <a:p>
            <a:r>
              <a:rPr lang="en-US" dirty="0"/>
              <a:t>Why so few questions?</a:t>
            </a:r>
          </a:p>
          <a:p>
            <a:pPr lvl="1"/>
            <a:r>
              <a:rPr lang="en-US" dirty="0"/>
              <a:t>The eight criteria describe 36,864 possible pathogen profiles</a:t>
            </a:r>
          </a:p>
          <a:p>
            <a:pPr lvl="1"/>
            <a:r>
              <a:rPr lang="en-US" dirty="0"/>
              <a:t>More than 640 million possible trade-offs</a:t>
            </a:r>
          </a:p>
          <a:p>
            <a:pPr lvl="1"/>
            <a:r>
              <a:rPr lang="en-US" dirty="0"/>
              <a:t>Remember: </a:t>
            </a:r>
            <a:r>
              <a:rPr lang="en-NZ" dirty="0">
                <a:solidFill>
                  <a:schemeClr val="accent3"/>
                </a:solidFill>
              </a:rPr>
              <a:t>If A &gt; B, and B &gt; C, you already know A &gt; C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60000"/>
            <a:ext cx="10058400" cy="900000"/>
          </a:xfrm>
        </p:spPr>
        <p:txBody>
          <a:bodyPr/>
          <a:lstStyle/>
          <a:p>
            <a:r>
              <a:rPr lang="en-NZ"/>
              <a:t>What comes 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404000"/>
            <a:ext cx="10058400" cy="4824000"/>
          </a:xfrm>
        </p:spPr>
        <p:txBody>
          <a:bodyPr wrap="square">
            <a:normAutofit/>
          </a:bodyPr>
          <a:lstStyle/>
          <a:p>
            <a:r>
              <a:rPr lang="en-US" dirty="0"/>
              <a:t>A ranked list of 145 agents, with the weight each criterion carried.</a:t>
            </a:r>
          </a:p>
          <a:p>
            <a:pPr lvl="1"/>
            <a:r>
              <a:rPr lang="en-US" dirty="0"/>
              <a:t>Plus, the disagreement, and — how much members differ, and whether that follows the kind of member.</a:t>
            </a:r>
          </a:p>
          <a:p>
            <a:r>
              <a:rPr lang="en-US" dirty="0"/>
              <a:t>13 agents that cannot be ranked, handled separately and openly.</a:t>
            </a:r>
          </a:p>
          <a:p>
            <a:pPr lvl="1"/>
            <a:r>
              <a:rPr lang="en-US" dirty="0"/>
              <a:t>These each have at least one criterion with no evidence behind it</a:t>
            </a:r>
          </a:p>
          <a:p>
            <a:pPr lvl="1"/>
            <a:r>
              <a:rPr lang="en-US" dirty="0">
                <a:hlinkClick r:id="rId2"/>
              </a:rPr>
              <a:t>Preview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60000"/>
            <a:ext cx="10058400" cy="900000"/>
          </a:xfrm>
        </p:spPr>
        <p:txBody>
          <a:bodyPr/>
          <a:lstStyle/>
          <a:p>
            <a:r>
              <a:rPr lang="en-US"/>
              <a:t>The deliverable is the process, not the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404000"/>
            <a:ext cx="10058400" cy="4824000"/>
          </a:xfrm>
        </p:spPr>
        <p:txBody>
          <a:bodyPr wrap="square">
            <a:normAutofit fontScale="92500" lnSpcReduction="20000"/>
          </a:bodyPr>
          <a:lstStyle/>
          <a:p>
            <a:r>
              <a:rPr lang="en-US" dirty="0"/>
              <a:t>A ranked list goes out of date. </a:t>
            </a:r>
          </a:p>
          <a:p>
            <a:pPr lvl="1"/>
            <a:r>
              <a:rPr lang="en-US" dirty="0"/>
              <a:t>A process that can be re-run does not.</a:t>
            </a:r>
          </a:p>
          <a:p>
            <a:r>
              <a:rPr lang="en-US" dirty="0"/>
              <a:t>Every level traces to a document.</a:t>
            </a:r>
          </a:p>
          <a:p>
            <a:pPr lvl="1"/>
            <a:r>
              <a:rPr lang="en-US" dirty="0"/>
              <a:t>158 agents, each with an evidence folder</a:t>
            </a:r>
          </a:p>
          <a:p>
            <a:pPr lvl="1"/>
            <a:r>
              <a:rPr lang="en-US" dirty="0"/>
              <a:t>Plain-language overview and a published brief</a:t>
            </a:r>
          </a:p>
          <a:p>
            <a:pPr lvl="1"/>
            <a:r>
              <a:rPr lang="en-US" dirty="0"/>
              <a:t>Every ruling is attributed and dated.</a:t>
            </a:r>
          </a:p>
          <a:p>
            <a:r>
              <a:rPr lang="en-US" dirty="0"/>
              <a:t>It is already public (</a:t>
            </a:r>
            <a:r>
              <a:rPr lang="en-NZ" dirty="0"/>
              <a:t>website: </a:t>
            </a:r>
            <a:r>
              <a:rPr lang="en-NZ" dirty="0">
                <a:hlinkClick r:id="rId2"/>
              </a:rPr>
              <a:t>https://matrix.epi-insight.com/</a:t>
            </a:r>
            <a:r>
              <a:rPr lang="en-NZ" dirty="0"/>
              <a:t>)</a:t>
            </a:r>
          </a:p>
          <a:p>
            <a:pPr lvl="1"/>
            <a:r>
              <a:rPr lang="en-US" dirty="0"/>
              <a:t>All 158 briefs are live now. </a:t>
            </a:r>
          </a:p>
          <a:p>
            <a:pPr lvl="1"/>
            <a:r>
              <a:rPr lang="en-US" dirty="0"/>
              <a:t>SHIC can host its own copy, behind a password if preferred.</a:t>
            </a:r>
          </a:p>
          <a:p>
            <a:r>
              <a:rPr lang="en-US" dirty="0"/>
              <a:t>Updating does not need you again.</a:t>
            </a:r>
          </a:p>
          <a:p>
            <a:pPr lvl="1"/>
            <a:r>
              <a:rPr lang="en-US" dirty="0"/>
              <a:t>A new agent (or new evidence) is an evidence question, not a values question</a:t>
            </a:r>
          </a:p>
          <a:p>
            <a:pPr lvl="2"/>
            <a:r>
              <a:rPr lang="en-US" dirty="0"/>
              <a:t>Assessment is updated &gt; ranking re-runs against the existing criteria and weights</a:t>
            </a:r>
          </a:p>
          <a:p>
            <a:pPr lvl="1"/>
            <a:r>
              <a:rPr lang="en-US" dirty="0"/>
              <a:t>You are only asked again if the </a:t>
            </a:r>
            <a:r>
              <a:rPr lang="en-US" dirty="0">
                <a:solidFill>
                  <a:schemeClr val="accent3"/>
                </a:solidFill>
              </a:rPr>
              <a:t>CRITERIA</a:t>
            </a:r>
            <a:r>
              <a:rPr lang="en-US" dirty="0"/>
              <a:t> or </a:t>
            </a:r>
            <a:r>
              <a:rPr lang="en-US" dirty="0">
                <a:solidFill>
                  <a:schemeClr val="accent3"/>
                </a:solidFill>
              </a:rPr>
              <a:t>PRIORITIES</a:t>
            </a:r>
            <a:r>
              <a:rPr lang="en-US" dirty="0"/>
              <a:t> change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60000"/>
            <a:ext cx="10058400" cy="900000"/>
          </a:xfrm>
        </p:spPr>
        <p:txBody>
          <a:bodyPr/>
          <a:lstStyle/>
          <a:p>
            <a:r>
              <a:rPr lang="en-NZ"/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404000"/>
            <a:ext cx="10058400" cy="4824000"/>
          </a:xfrm>
        </p:spPr>
        <p:txBody>
          <a:bodyPr wrap="square"/>
          <a:lstStyle/>
          <a:p>
            <a:r>
              <a:rPr lang="en-US" dirty="0"/>
              <a:t>You will receive an email invitation from me (e.neumann@epi-insight.com)</a:t>
            </a:r>
          </a:p>
          <a:p>
            <a:pPr lvl="1"/>
            <a:r>
              <a:rPr lang="en-US" dirty="0"/>
              <a:t>Link: Goes straight to your own set of questions in the browser. </a:t>
            </a:r>
          </a:p>
          <a:p>
            <a:pPr lvl="1"/>
            <a:r>
              <a:rPr lang="en-US" dirty="0"/>
              <a:t>Nothing to install. </a:t>
            </a:r>
          </a:p>
          <a:p>
            <a:pPr lvl="1"/>
            <a:r>
              <a:rPr lang="en-US" dirty="0"/>
              <a:t>Please complete it within a week.</a:t>
            </a:r>
          </a:p>
          <a:p>
            <a:pPr lvl="1"/>
            <a:r>
              <a:rPr lang="en-US" dirty="0"/>
              <a:t>The analysis needs everybody in before it can report, so the last response sets the date. Expect to be chased.</a:t>
            </a:r>
          </a:p>
          <a:p>
            <a:r>
              <a:rPr lang="en-US" dirty="0"/>
              <a:t>Then we report back.</a:t>
            </a:r>
          </a:p>
          <a:p>
            <a:pPr lvl="1"/>
            <a:r>
              <a:rPr lang="en-US" dirty="0"/>
              <a:t>The ranking, the weights, where members disagreed, and the separate treatment of the 13 agents the evidence cannot yet rank.</a:t>
            </a:r>
          </a:p>
          <a:p>
            <a:r>
              <a:rPr lang="en-US" dirty="0"/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Trout_EIL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336666"/>
      </a:accent1>
      <a:accent2>
        <a:srgbClr val="FFCC33"/>
      </a:accent2>
      <a:accent3>
        <a:srgbClr val="990000"/>
      </a:accent3>
      <a:accent4>
        <a:srgbClr val="CCCCCC"/>
      </a:accent4>
      <a:accent5>
        <a:srgbClr val="604878"/>
      </a:accent5>
      <a:accent6>
        <a:srgbClr val="6078CC"/>
      </a:accent6>
      <a:hlink>
        <a:srgbClr val="6B9F25"/>
      </a:hlink>
      <a:folHlink>
        <a:srgbClr val="B26B02"/>
      </a:folHlink>
    </a:clrScheme>
    <a:fontScheme name="Arial Narrow_EIL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pi-Insight 2016.potx" id="{18875584-4D24-476B-83D5-6B85F73CDD28}" vid="{1834AC2C-E080-4994-8423-5E1D5DC07C2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Epi-Insight 2016</Template>
  <TotalTime>4160</TotalTime>
  <Words>1203</Words>
  <Application>Microsoft Office PowerPoint</Application>
  <PresentationFormat>Widescreen</PresentationFormat>
  <Paragraphs>133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Arial Narrow</vt:lpstr>
      <vt:lpstr>Calibri</vt:lpstr>
      <vt:lpstr>Wingdings</vt:lpstr>
      <vt:lpstr>Retrospect</vt:lpstr>
      <vt:lpstr>Swine Disease Risk Matrix</vt:lpstr>
      <vt:lpstr>Viral disease matrix – current (2018)</vt:lpstr>
      <vt:lpstr>Bacterial disease matrix – current (2021)</vt:lpstr>
      <vt:lpstr>Problems and Objectives</vt:lpstr>
      <vt:lpstr>MCDA: Multi-criteria decision analysis</vt:lpstr>
      <vt:lpstr>Methods</vt:lpstr>
      <vt:lpstr>Roadmap</vt:lpstr>
      <vt:lpstr>PAPRIKA - example</vt:lpstr>
      <vt:lpstr>Your role: the ranking exercise</vt:lpstr>
      <vt:lpstr>What comes back</vt:lpstr>
      <vt:lpstr>The deliverable is the process, not the list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Eric Neumann</dc:creator>
  <cp:lastModifiedBy>Eric Neumann</cp:lastModifiedBy>
  <cp:revision>23</cp:revision>
  <dcterms:created xsi:type="dcterms:W3CDTF">2025-10-02T20:10:16Z</dcterms:created>
  <dcterms:modified xsi:type="dcterms:W3CDTF">2026-09-09T20:15:28Z</dcterms:modified>
</cp:coreProperties>
</file>